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801" r:id="rId6"/>
    <p:sldId id="802" r:id="rId7"/>
    <p:sldId id="800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EE7A6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97" autoAdjust="0"/>
    <p:restoredTop sz="96697" autoAdjust="0"/>
  </p:normalViewPr>
  <p:slideViewPr>
    <p:cSldViewPr snapToGrid="0">
      <p:cViewPr varScale="1">
        <p:scale>
          <a:sx n="154" d="100"/>
          <a:sy n="154" d="100"/>
        </p:scale>
        <p:origin x="1876" y="1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1/9/2023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1/9/2023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150430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31874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#154AH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16 – 20 January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2023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S2-2301030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WG2#154AH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16 – 20 January 2023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package" Target="../embeddings/Microsoft_Visio_Drawing8911.vsdx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400" baseline="30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AF deployed in VPLMN triggered EAS Re-discovery via interacting with VPLMN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altLang="zh-CN" sz="1800" dirty="0"/>
              <a:t>EDGE_Ph2</a:t>
            </a:r>
          </a:p>
          <a:p>
            <a:pPr>
              <a:lnSpc>
                <a:spcPct val="80000"/>
              </a:lnSpc>
            </a:pPr>
            <a:r>
              <a:rPr lang="en-GB" altLang="en-US" sz="1800" dirty="0">
                <a:latin typeface="Arial" panose="020B0604020202020204" pitchFamily="34" charset="0"/>
              </a:rPr>
              <a:t>KI#1/HR</a:t>
            </a:r>
          </a:p>
          <a:p>
            <a:pPr>
              <a:lnSpc>
                <a:spcPct val="80000"/>
              </a:lnSpc>
            </a:pPr>
            <a:r>
              <a:rPr lang="en-GB" altLang="en-US" sz="1800" dirty="0">
                <a:latin typeface="Arial" panose="020B0604020202020204" pitchFamily="34" charset="0"/>
              </a:rPr>
              <a:t>Source</a:t>
            </a:r>
            <a:r>
              <a:rPr lang="en-US" altLang="en-US" sz="1800" dirty="0">
                <a:latin typeface="Arial" panose="020B0604020202020204" pitchFamily="34" charset="0"/>
              </a:rPr>
              <a:t>: </a:t>
            </a:r>
            <a:r>
              <a:rPr lang="en-GB" altLang="zh-CN" sz="1800" dirty="0"/>
              <a:t>Huawei, </a:t>
            </a:r>
            <a:r>
              <a:rPr lang="en-GB" altLang="zh-CN" sz="1800" dirty="0" err="1"/>
              <a:t>HiSilicon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6E9EE-8A5C-434A-B191-D12048E9B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120" y="239218"/>
            <a:ext cx="7112602" cy="437225"/>
          </a:xfrm>
        </p:spPr>
        <p:txBody>
          <a:bodyPr/>
          <a:lstStyle/>
          <a:p>
            <a:pPr algn="l"/>
            <a:r>
              <a:rPr lang="en-US" altLang="zh-CN" dirty="0"/>
              <a:t>Background</a:t>
            </a:r>
            <a:endParaRPr lang="en-US" dirty="0"/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7B19AA1A-CB35-4A93-B1F6-0DE9CC7C0FC8}"/>
              </a:ext>
            </a:extLst>
          </p:cNvPr>
          <p:cNvSpPr txBox="1">
            <a:spLocks/>
          </p:cNvSpPr>
          <p:nvPr/>
        </p:nvSpPr>
        <p:spPr>
          <a:xfrm>
            <a:off x="125688" y="1041400"/>
            <a:ext cx="8644418" cy="50225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GB" altLang="zh-CN" sz="1600" dirty="0"/>
              <a:t>TR 23.700-48 </a:t>
            </a:r>
            <a:r>
              <a:rPr lang="en-US" altLang="zh-CN" sz="1600" dirty="0"/>
              <a:t>v</a:t>
            </a:r>
            <a:r>
              <a:rPr lang="en-GB" altLang="zh-CN" sz="1600" dirty="0"/>
              <a:t>18.0.0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200" dirty="0"/>
              <a:t>NOTE 2:	The baseline procedure for AF triggered EAS Re-discovery for an AF interacting with VPLMN will be determined in normative phase.</a:t>
            </a:r>
            <a:endParaRPr lang="zh-CN" altLang="zh-CN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de-DE" sz="1600" b="1" i="1" kern="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de-DE" sz="1600" b="1" i="1" kern="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de-DE" sz="1600" kern="0" dirty="0"/>
              <a:t>In Rel-17 EC procedures, AF needs to interact with 5GC in the following procedures: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kern="0" dirty="0"/>
              <a:t>AF influence on traffic routing procedure to support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000" kern="0" dirty="0"/>
              <a:t>N6 traffic routing requirement provisioning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000" kern="0" dirty="0"/>
              <a:t>AF triggered EAS re-discovery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000" kern="0" dirty="0"/>
              <a:t>AF triggered EAS IP replacement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000" kern="0" dirty="0"/>
              <a:t>AF change during Edge relocation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000" kern="0" dirty="0"/>
              <a:t>……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kern="0" dirty="0"/>
              <a:t>User plane management event exposure(e.g. exposure of DNAI change)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000" kern="0" dirty="0"/>
              <a:t>UE mobility triggered Edge relocation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000" kern="0" dirty="0"/>
              <a:t>AF change during Edge relocation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000" kern="0" dirty="0"/>
              <a:t>…..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kern="0" dirty="0"/>
              <a:t>EDI provisioning from AF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de-DE" sz="1600" kern="0" dirty="0"/>
              <a:t>For HR-SBO case, if an AF can only interact with VPLMN, how to support the above procedures in VPLMN is not clear.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kern="0" dirty="0"/>
              <a:t>Especially, AF influence on traffic routing procedure goes through PCF(see details in next page), while it was concluded that “no V-PCF in VPLMN”, thus how the AF can perform “AF influenced traffic routing” needs to be investigated. </a:t>
            </a:r>
          </a:p>
        </p:txBody>
      </p:sp>
    </p:spTree>
    <p:extLst>
      <p:ext uri="{BB962C8B-B14F-4D97-AF65-F5344CB8AC3E}">
        <p14:creationId xmlns:p14="http://schemas.microsoft.com/office/powerpoint/2010/main" val="10153009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8949" y="228600"/>
            <a:ext cx="7610021" cy="801652"/>
          </a:xfrm>
        </p:spPr>
        <p:txBody>
          <a:bodyPr/>
          <a:lstStyle/>
          <a:p>
            <a:pPr algn="l"/>
            <a:r>
              <a:rPr lang="en-US" altLang="zh-CN" dirty="0"/>
              <a:t>Existing AF influenced traffic routing procedure goes via PCF</a:t>
            </a:r>
            <a:endParaRPr lang="zh-CN" altLang="en-US" dirty="0"/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7B19AA1A-CB35-4A93-B1F6-0DE9CC7C0FC8}"/>
              </a:ext>
            </a:extLst>
          </p:cNvPr>
          <p:cNvSpPr txBox="1">
            <a:spLocks/>
          </p:cNvSpPr>
          <p:nvPr/>
        </p:nvSpPr>
        <p:spPr>
          <a:xfrm>
            <a:off x="112273" y="1061159"/>
            <a:ext cx="8698406" cy="33590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GB" altLang="zh-CN" sz="1400" dirty="0"/>
              <a:t>TS 23.502 clause 4.3.6: Application Function influence on traffic routing</a:t>
            </a: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/>
          </p:nvPr>
        </p:nvGraphicFramePr>
        <p:xfrm>
          <a:off x="152477" y="1464957"/>
          <a:ext cx="4615124" cy="28803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r:id="rId5" imgW="5352961" imgH="3333730" progId="Visio.Drawing.15">
                  <p:embed/>
                </p:oleObj>
              </mc:Choice>
              <mc:Fallback>
                <p:oleObj r:id="rId5" imgW="5352961" imgH="3333730" progId="Visio.Drawing.15">
                  <p:embed/>
                  <p:pic>
                    <p:nvPicPr>
                      <p:cNvPr id="5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77" y="1464957"/>
                        <a:ext cx="4615124" cy="288036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60158" y="4747696"/>
            <a:ext cx="9049723" cy="861774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  <p:txBody>
          <a:bodyPr wrap="square">
            <a:spAutoFit/>
          </a:bodyPr>
          <a:lstStyle/>
          <a:p>
            <a:pPr marL="720725" indent="-540385">
              <a:spcAft>
                <a:spcPts val="0"/>
              </a:spcAft>
            </a:pPr>
            <a:r>
              <a:rPr lang="en-GB" altLang="zh-CN" i="1" dirty="0">
                <a:latin typeface="Times New Roman" panose="02020603050405020304" pitchFamily="18" charset="0"/>
                <a:ea typeface="等线" panose="02010600030101010101" pitchFamily="2" charset="-122"/>
              </a:rPr>
              <a:t>23.502 clause 4.3.6.2: </a:t>
            </a:r>
          </a:p>
          <a:p>
            <a:pPr marL="720725" indent="-540385">
              <a:spcAft>
                <a:spcPts val="0"/>
              </a:spcAft>
            </a:pPr>
            <a:r>
              <a:rPr lang="en-GB" altLang="zh-CN" i="1" dirty="0">
                <a:latin typeface="Times New Roman" panose="02020603050405020304" pitchFamily="18" charset="0"/>
                <a:ea typeface="等线" panose="02010600030101010101" pitchFamily="2" charset="-122"/>
              </a:rPr>
              <a:t>NOTE1:	The 5GC functions used in this scenario are assumed to all belong to the same PLMN (HPLMN for non-roaming case or VPLMN in the case of a PDU Session in LBO mode).</a:t>
            </a:r>
          </a:p>
          <a:p>
            <a:pPr marL="720725" indent="-540385">
              <a:spcAft>
                <a:spcPts val="0"/>
              </a:spcAft>
            </a:pPr>
            <a:r>
              <a:rPr lang="en-GB" altLang="zh-CN" i="1" dirty="0">
                <a:latin typeface="Times New Roman" panose="02020603050405020304" pitchFamily="18" charset="0"/>
                <a:ea typeface="等线" panose="02010600030101010101" pitchFamily="2" charset="-122"/>
              </a:rPr>
              <a:t>NOTE2:	</a:t>
            </a:r>
            <a:r>
              <a:rPr lang="en-GB" altLang="zh-CN" i="1" dirty="0" err="1">
                <a:latin typeface="Times New Roman" panose="02020603050405020304" pitchFamily="18" charset="0"/>
                <a:ea typeface="等线" panose="02010600030101010101" pitchFamily="2" charset="-122"/>
              </a:rPr>
              <a:t>Nnef_TrafficInfluence_Create</a:t>
            </a:r>
            <a:r>
              <a:rPr lang="en-GB" altLang="zh-CN" i="1" dirty="0">
                <a:latin typeface="Times New Roman" panose="02020603050405020304" pitchFamily="18" charset="0"/>
                <a:ea typeface="等线" panose="02010600030101010101" pitchFamily="2" charset="-122"/>
              </a:rPr>
              <a:t> or </a:t>
            </a:r>
            <a:r>
              <a:rPr lang="en-GB" altLang="zh-CN" i="1" dirty="0" err="1">
                <a:latin typeface="Times New Roman" panose="02020603050405020304" pitchFamily="18" charset="0"/>
                <a:ea typeface="等线" panose="02010600030101010101" pitchFamily="2" charset="-122"/>
              </a:rPr>
              <a:t>Nnef_TrafficInfluence_Update</a:t>
            </a:r>
            <a:r>
              <a:rPr lang="en-GB" altLang="zh-CN" i="1" dirty="0">
                <a:latin typeface="Times New Roman" panose="02020603050405020304" pitchFamily="18" charset="0"/>
                <a:ea typeface="等线" panose="02010600030101010101" pitchFamily="2" charset="-122"/>
              </a:rPr>
              <a:t> or </a:t>
            </a:r>
            <a:r>
              <a:rPr lang="en-GB" altLang="zh-CN" i="1" dirty="0" err="1">
                <a:latin typeface="Times New Roman" panose="02020603050405020304" pitchFamily="18" charset="0"/>
                <a:ea typeface="等线" panose="02010600030101010101" pitchFamily="2" charset="-122"/>
              </a:rPr>
              <a:t>Nnef_TrafficInfluence_Delete</a:t>
            </a:r>
            <a:r>
              <a:rPr lang="en-GB" altLang="zh-CN" i="1" dirty="0">
                <a:latin typeface="Times New Roman" panose="02020603050405020304" pitchFamily="18" charset="0"/>
                <a:ea typeface="等线" panose="02010600030101010101" pitchFamily="2" charset="-122"/>
              </a:rPr>
              <a:t> service operations invoked from an AF located in the HPLMN for local breakout and home routed roaming scenarios are not supported.</a:t>
            </a:r>
            <a:endParaRPr lang="zh-CN" altLang="zh-CN" i="1" dirty="0"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/>
          </p:nvPr>
        </p:nvGraphicFramePr>
        <p:xfrm>
          <a:off x="4992490" y="1338860"/>
          <a:ext cx="4151510" cy="3132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r:id="rId7" imgW="4533995" imgH="3429000" progId="Visio.Drawing.11">
                  <p:embed/>
                </p:oleObj>
              </mc:Choice>
              <mc:Fallback>
                <p:oleObj r:id="rId7" imgW="4533995" imgH="3429000" progId="Visio.Drawing.11">
                  <p:embed/>
                  <p:pic>
                    <p:nvPicPr>
                      <p:cNvPr id="9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92490" y="1338860"/>
                        <a:ext cx="4151510" cy="313255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5098342" y="4329525"/>
            <a:ext cx="401153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Figure 4.3.6.4-1: Handling an AF request targeting an individual UE address to the relevant PCF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56037" y="4366525"/>
            <a:ext cx="43767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GB" altLang="zh-CN" dirty="0"/>
              <a:t>Figure 4.3.6.2-1: </a:t>
            </a:r>
            <a:r>
              <a:rPr lang="en-US" altLang="de-DE" kern="0" dirty="0"/>
              <a:t>Processing AF requests to influence traffic routing for Sessions not identified by an UE address</a:t>
            </a:r>
            <a:endParaRPr lang="de-DE" altLang="de-DE" kern="0" dirty="0"/>
          </a:p>
        </p:txBody>
      </p:sp>
      <p:sp>
        <p:nvSpPr>
          <p:cNvPr id="12" name="Content Placeholder 7">
            <a:extLst>
              <a:ext uri="{FF2B5EF4-FFF2-40B4-BE49-F238E27FC236}">
                <a16:creationId xmlns:a16="http://schemas.microsoft.com/office/drawing/2014/main" id="{7B19AA1A-CB35-4A93-B1F6-0DE9CC7C0FC8}"/>
              </a:ext>
            </a:extLst>
          </p:cNvPr>
          <p:cNvSpPr txBox="1">
            <a:spLocks/>
          </p:cNvSpPr>
          <p:nvPr/>
        </p:nvSpPr>
        <p:spPr>
          <a:xfrm>
            <a:off x="152477" y="5620393"/>
            <a:ext cx="8698406" cy="70420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GB" altLang="zh-CN" sz="1400" b="1" dirty="0"/>
              <a:t>In the existing AF influence procedure, PCF is used to handle the AF request.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GB" altLang="zh-CN" sz="1400" b="1" dirty="0"/>
              <a:t>It is not clear how the AF deployed in VPLMN interacts with the VPLMN without V-PCF. </a:t>
            </a:r>
          </a:p>
        </p:txBody>
      </p:sp>
      <p:sp>
        <p:nvSpPr>
          <p:cNvPr id="4" name="矩形 3"/>
          <p:cNvSpPr/>
          <p:nvPr/>
        </p:nvSpPr>
        <p:spPr bwMode="auto">
          <a:xfrm>
            <a:off x="60158" y="1397066"/>
            <a:ext cx="4707443" cy="3350630"/>
          </a:xfrm>
          <a:prstGeom prst="rect">
            <a:avLst/>
          </a:prstGeom>
          <a:noFill/>
          <a:ln w="9525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4963480" y="1397066"/>
            <a:ext cx="4146401" cy="3350629"/>
          </a:xfrm>
          <a:prstGeom prst="rect">
            <a:avLst/>
          </a:prstGeom>
          <a:noFill/>
          <a:ln w="9525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863268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6E9EE-8A5C-434A-B191-D12048E9B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533" y="239218"/>
            <a:ext cx="7607130" cy="720902"/>
          </a:xfrm>
        </p:spPr>
        <p:txBody>
          <a:bodyPr/>
          <a:lstStyle/>
          <a:p>
            <a:pPr algn="l"/>
            <a:r>
              <a:rPr lang="en-US" altLang="zh-CN" sz="2400" dirty="0"/>
              <a:t>Potential solutions to resolve AF interacts with VPLMN for HR-SBO</a:t>
            </a:r>
            <a:endParaRPr lang="en-US" sz="2400" dirty="0"/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7B19AA1A-CB35-4A93-B1F6-0DE9CC7C0FC8}"/>
              </a:ext>
            </a:extLst>
          </p:cNvPr>
          <p:cNvSpPr txBox="1">
            <a:spLocks/>
          </p:cNvSpPr>
          <p:nvPr/>
        </p:nvSpPr>
        <p:spPr>
          <a:xfrm>
            <a:off x="399298" y="1361088"/>
            <a:ext cx="4484205" cy="409221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kern="0" dirty="0"/>
              <a:t>Alt#1: V-NEF interacts with V-SMF directly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For this solution, the interaction between V-NEF and V-SMF needs to be standardized without V-PCF.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kern="0" dirty="0"/>
              <a:t>Alt #2: V-NEF interacts with V-SMF via HPLMN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To support this solution, the interaction between V-NEF and H-NEF needs to be standardized.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200" kern="0" dirty="0"/>
              <a:t>For edge relocation, the signalling path of AF request </a:t>
            </a:r>
            <a:r>
              <a:rPr lang="en-US" altLang="zh-CN" sz="1200" kern="0" dirty="0"/>
              <a:t>will introduce too long latency and may cause service interruption</a:t>
            </a:r>
            <a:r>
              <a:rPr lang="de-DE" altLang="de-DE" sz="1200" kern="0" dirty="0"/>
              <a:t>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kern="0" dirty="0"/>
              <a:t>Alt </a:t>
            </a:r>
            <a:r>
              <a:rPr lang="de-DE" altLang="de-DE" sz="1600" kern="0" dirty="0"/>
              <a:t>#3: If a V-AF can only interact with VPLMN, AF influenced traffic routing procedure will not be supported.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200" kern="0" dirty="0"/>
              <a:t>As a result, the following procedures will not be supported if </a:t>
            </a:r>
            <a:r>
              <a:rPr lang="en-US" altLang="de-DE" sz="1200" kern="0" dirty="0"/>
              <a:t>a AF cannot access H-PLMN(e.g. a V-EHE without SLA with HPLMN)</a:t>
            </a:r>
            <a:endParaRPr lang="de-DE" altLang="de-DE" sz="1200" kern="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de-DE" altLang="de-DE" sz="800" kern="0" dirty="0"/>
              <a:t>AF triggered Edge relocation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800" kern="0" dirty="0"/>
              <a:t>N6 routing policy provisioning from AF triggered EAS re-discovery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800" kern="0" dirty="0"/>
              <a:t>AF triggered EAS IP replacement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de-DE" altLang="de-DE" sz="800" kern="0" dirty="0"/>
              <a:t>....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de-DE" sz="1600" kern="0" dirty="0"/>
              <a:t>Any other Alternatives?</a:t>
            </a:r>
          </a:p>
        </p:txBody>
      </p:sp>
      <p:grpSp>
        <p:nvGrpSpPr>
          <p:cNvPr id="108" name="组合 107"/>
          <p:cNvGrpSpPr/>
          <p:nvPr/>
        </p:nvGrpSpPr>
        <p:grpSpPr>
          <a:xfrm>
            <a:off x="4770741" y="1923815"/>
            <a:ext cx="3816825" cy="2839870"/>
            <a:chOff x="274719" y="1291749"/>
            <a:chExt cx="3816825" cy="2839870"/>
          </a:xfrm>
        </p:grpSpPr>
        <p:sp>
          <p:nvSpPr>
            <p:cNvPr id="29" name="矩形 28"/>
            <p:cNvSpPr/>
            <p:nvPr/>
          </p:nvSpPr>
          <p:spPr>
            <a:xfrm>
              <a:off x="1627366" y="3188512"/>
              <a:ext cx="562858" cy="262967"/>
            </a:xfrm>
            <a:prstGeom prst="rect">
              <a:avLst/>
            </a:prstGeom>
            <a:solidFill>
              <a:srgbClr val="F4A10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25" kern="0" dirty="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V-UPF</a:t>
              </a:r>
              <a:endParaRPr lang="zh-CN" altLang="en-US" sz="825" kern="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274719" y="3187768"/>
              <a:ext cx="359985" cy="264455"/>
            </a:xfrm>
            <a:prstGeom prst="rect">
              <a:avLst/>
            </a:prstGeom>
            <a:solidFill>
              <a:srgbClr val="61B23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UE</a:t>
              </a:r>
              <a:endParaRPr kumimoji="0" lang="zh-CN" altLang="en-US" sz="825" b="0" i="0" u="none" strike="noStrike" kern="0" cap="none" spc="0" normalizeH="0" baseline="0" noProof="0" dirty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627366" y="2552694"/>
              <a:ext cx="562858" cy="262967"/>
            </a:xfrm>
            <a:prstGeom prst="rect">
              <a:avLst/>
            </a:prstGeom>
            <a:solidFill>
              <a:srgbClr val="F4A10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25" kern="0" dirty="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V-SMF</a:t>
              </a:r>
              <a:endParaRPr lang="zh-CN" altLang="en-US" sz="825" kern="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887892" y="2552694"/>
              <a:ext cx="456304" cy="262967"/>
            </a:xfrm>
            <a:prstGeom prst="rect">
              <a:avLst/>
            </a:prstGeom>
            <a:solidFill>
              <a:srgbClr val="F4A10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25" kern="0" dirty="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AMF</a:t>
              </a:r>
              <a:endParaRPr lang="zh-CN" altLang="en-US" sz="825" kern="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2735419" y="3188512"/>
              <a:ext cx="562858" cy="262967"/>
            </a:xfrm>
            <a:prstGeom prst="rect">
              <a:avLst/>
            </a:prstGeom>
            <a:solidFill>
              <a:srgbClr val="61B23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25" b="0" i="0" u="none" strike="noStrike" kern="0" cap="none" spc="0" normalizeH="0" baseline="0" noProof="0" dirty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H-UPF</a:t>
              </a:r>
              <a:endParaRPr kumimoji="0" lang="zh-CN" altLang="en-US" sz="825" b="0" i="0" u="none" strike="noStrike" kern="0" cap="none" spc="0" normalizeH="0" baseline="0" noProof="0" dirty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2735419" y="2552694"/>
              <a:ext cx="562858" cy="262967"/>
            </a:xfrm>
            <a:prstGeom prst="rect">
              <a:avLst/>
            </a:prstGeom>
            <a:solidFill>
              <a:srgbClr val="61B23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25" b="0" i="0" u="none" strike="noStrike" kern="0" cap="none" spc="0" normalizeH="0" baseline="0" noProof="0" dirty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H-SMF</a:t>
              </a:r>
              <a:endParaRPr kumimoji="0" lang="zh-CN" altLang="en-US" sz="825" b="0" i="0" u="none" strike="noStrike" kern="0" cap="none" spc="0" normalizeH="0" baseline="0" noProof="0" dirty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889633" y="3190865"/>
              <a:ext cx="456304" cy="262967"/>
            </a:xfrm>
            <a:prstGeom prst="rect">
              <a:avLst/>
            </a:prstGeom>
            <a:solidFill>
              <a:srgbClr val="F4A10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25" kern="0" dirty="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RAN</a:t>
              </a:r>
              <a:endParaRPr lang="zh-CN" altLang="en-US" sz="825" kern="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36" name="直接连接符 35"/>
            <p:cNvCxnSpPr>
              <a:stCxn id="30" idx="3"/>
              <a:endCxn id="35" idx="1"/>
            </p:cNvCxnSpPr>
            <p:nvPr/>
          </p:nvCxnSpPr>
          <p:spPr>
            <a:xfrm>
              <a:off x="634704" y="3319996"/>
              <a:ext cx="254929" cy="2353"/>
            </a:xfrm>
            <a:prstGeom prst="line">
              <a:avLst/>
            </a:prstGeom>
            <a:noFill/>
            <a:ln w="6350" cap="flat" cmpd="sng" algn="ctr">
              <a:solidFill>
                <a:srgbClr val="888888"/>
              </a:solidFill>
              <a:prstDash val="solid"/>
              <a:miter lim="800000"/>
            </a:ln>
            <a:effectLst/>
          </p:spPr>
        </p:cxnSp>
        <p:cxnSp>
          <p:nvCxnSpPr>
            <p:cNvPr id="37" name="直接连接符 36"/>
            <p:cNvCxnSpPr>
              <a:stCxn id="35" idx="3"/>
              <a:endCxn id="29" idx="1"/>
            </p:cNvCxnSpPr>
            <p:nvPr/>
          </p:nvCxnSpPr>
          <p:spPr>
            <a:xfrm flipV="1">
              <a:off x="1345937" y="3319996"/>
              <a:ext cx="281429" cy="2353"/>
            </a:xfrm>
            <a:prstGeom prst="line">
              <a:avLst/>
            </a:prstGeom>
            <a:noFill/>
            <a:ln w="6350" cap="flat" cmpd="sng" algn="ctr">
              <a:solidFill>
                <a:srgbClr val="888888"/>
              </a:solidFill>
              <a:prstDash val="solid"/>
              <a:miter lim="800000"/>
            </a:ln>
            <a:effectLst/>
          </p:spPr>
        </p:cxnSp>
        <p:cxnSp>
          <p:nvCxnSpPr>
            <p:cNvPr id="38" name="直接连接符 37"/>
            <p:cNvCxnSpPr>
              <a:stCxn id="29" idx="3"/>
              <a:endCxn id="33" idx="1"/>
            </p:cNvCxnSpPr>
            <p:nvPr/>
          </p:nvCxnSpPr>
          <p:spPr>
            <a:xfrm>
              <a:off x="2190224" y="3319996"/>
              <a:ext cx="545195" cy="0"/>
            </a:xfrm>
            <a:prstGeom prst="line">
              <a:avLst/>
            </a:prstGeom>
            <a:noFill/>
            <a:ln w="6350" cap="flat" cmpd="sng" algn="ctr">
              <a:solidFill>
                <a:srgbClr val="888888"/>
              </a:solidFill>
              <a:prstDash val="solid"/>
              <a:miter lim="800000"/>
            </a:ln>
            <a:effectLst/>
          </p:spPr>
        </p:cxnSp>
        <p:cxnSp>
          <p:nvCxnSpPr>
            <p:cNvPr id="39" name="直接连接符 38"/>
            <p:cNvCxnSpPr>
              <a:stCxn id="32" idx="2"/>
              <a:endCxn id="35" idx="0"/>
            </p:cNvCxnSpPr>
            <p:nvPr/>
          </p:nvCxnSpPr>
          <p:spPr>
            <a:xfrm>
              <a:off x="1116044" y="2815661"/>
              <a:ext cx="1741" cy="375204"/>
            </a:xfrm>
            <a:prstGeom prst="line">
              <a:avLst/>
            </a:prstGeom>
            <a:noFill/>
            <a:ln w="6350" cap="flat" cmpd="sng" algn="ctr">
              <a:solidFill>
                <a:srgbClr val="888888"/>
              </a:solidFill>
              <a:prstDash val="solid"/>
              <a:miter lim="800000"/>
            </a:ln>
            <a:effectLst/>
          </p:spPr>
        </p:cxnSp>
        <p:cxnSp>
          <p:nvCxnSpPr>
            <p:cNvPr id="40" name="直接连接符 39"/>
            <p:cNvCxnSpPr>
              <a:stCxn id="32" idx="3"/>
              <a:endCxn id="31" idx="1"/>
            </p:cNvCxnSpPr>
            <p:nvPr/>
          </p:nvCxnSpPr>
          <p:spPr>
            <a:xfrm>
              <a:off x="1344196" y="2684178"/>
              <a:ext cx="283170" cy="0"/>
            </a:xfrm>
            <a:prstGeom prst="line">
              <a:avLst/>
            </a:prstGeom>
            <a:noFill/>
            <a:ln w="6350" cap="flat" cmpd="sng" algn="ctr">
              <a:solidFill>
                <a:srgbClr val="888888"/>
              </a:solidFill>
              <a:prstDash val="solid"/>
              <a:miter lim="800000"/>
            </a:ln>
            <a:effectLst/>
          </p:spPr>
        </p:cxnSp>
        <p:cxnSp>
          <p:nvCxnSpPr>
            <p:cNvPr id="41" name="直接连接符 40"/>
            <p:cNvCxnSpPr>
              <a:stCxn id="31" idx="3"/>
              <a:endCxn id="34" idx="1"/>
            </p:cNvCxnSpPr>
            <p:nvPr/>
          </p:nvCxnSpPr>
          <p:spPr>
            <a:xfrm>
              <a:off x="2190224" y="2684178"/>
              <a:ext cx="545195" cy="0"/>
            </a:xfrm>
            <a:prstGeom prst="line">
              <a:avLst/>
            </a:prstGeom>
            <a:noFill/>
            <a:ln w="6350" cap="flat" cmpd="sng" algn="ctr">
              <a:solidFill>
                <a:srgbClr val="888888"/>
              </a:solidFill>
              <a:prstDash val="solid"/>
              <a:miter lim="800000"/>
            </a:ln>
            <a:effectLst/>
          </p:spPr>
        </p:cxnSp>
        <p:cxnSp>
          <p:nvCxnSpPr>
            <p:cNvPr id="42" name="直接连接符 41"/>
            <p:cNvCxnSpPr>
              <a:stCxn id="31" idx="2"/>
              <a:endCxn id="29" idx="0"/>
            </p:cNvCxnSpPr>
            <p:nvPr/>
          </p:nvCxnSpPr>
          <p:spPr>
            <a:xfrm>
              <a:off x="1908795" y="2815661"/>
              <a:ext cx="0" cy="372851"/>
            </a:xfrm>
            <a:prstGeom prst="line">
              <a:avLst/>
            </a:prstGeom>
            <a:noFill/>
            <a:ln w="6350" cap="flat" cmpd="sng" algn="ctr">
              <a:solidFill>
                <a:srgbClr val="888888"/>
              </a:solidFill>
              <a:prstDash val="solid"/>
              <a:miter lim="800000"/>
            </a:ln>
            <a:effectLst/>
          </p:spPr>
        </p:cxnSp>
        <p:cxnSp>
          <p:nvCxnSpPr>
            <p:cNvPr id="43" name="直接连接符 42"/>
            <p:cNvCxnSpPr>
              <a:stCxn id="34" idx="2"/>
              <a:endCxn id="33" idx="0"/>
            </p:cNvCxnSpPr>
            <p:nvPr/>
          </p:nvCxnSpPr>
          <p:spPr>
            <a:xfrm>
              <a:off x="3016848" y="2815661"/>
              <a:ext cx="0" cy="372851"/>
            </a:xfrm>
            <a:prstGeom prst="line">
              <a:avLst/>
            </a:prstGeom>
            <a:noFill/>
            <a:ln w="6350" cap="flat" cmpd="sng" algn="ctr">
              <a:solidFill>
                <a:srgbClr val="888888"/>
              </a:solidFill>
              <a:prstDash val="solid"/>
              <a:miter lim="800000"/>
            </a:ln>
            <a:effectLst/>
          </p:spPr>
        </p:cxnSp>
        <p:sp>
          <p:nvSpPr>
            <p:cNvPr id="44" name="矩形 43"/>
            <p:cNvSpPr/>
            <p:nvPr/>
          </p:nvSpPr>
          <p:spPr>
            <a:xfrm>
              <a:off x="2735419" y="2139074"/>
              <a:ext cx="562858" cy="262967"/>
            </a:xfrm>
            <a:prstGeom prst="rect">
              <a:avLst/>
            </a:prstGeom>
            <a:solidFill>
              <a:srgbClr val="61B23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25" b="0" i="0" u="none" strike="noStrike" kern="0" cap="none" spc="0" normalizeH="0" baseline="0" noProof="0" dirty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H-PCF</a:t>
              </a:r>
              <a:endParaRPr kumimoji="0" lang="zh-CN" altLang="en-US" sz="825" b="0" i="0" u="none" strike="noStrike" kern="0" cap="none" spc="0" normalizeH="0" baseline="0" noProof="0" dirty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45" name="直接连接符 44"/>
            <p:cNvCxnSpPr>
              <a:stCxn id="44" idx="2"/>
              <a:endCxn id="34" idx="0"/>
            </p:cNvCxnSpPr>
            <p:nvPr/>
          </p:nvCxnSpPr>
          <p:spPr>
            <a:xfrm>
              <a:off x="3016848" y="2402041"/>
              <a:ext cx="0" cy="150653"/>
            </a:xfrm>
            <a:prstGeom prst="line">
              <a:avLst/>
            </a:prstGeom>
            <a:noFill/>
            <a:ln w="6350" cap="flat" cmpd="sng" algn="ctr">
              <a:solidFill>
                <a:srgbClr val="888888"/>
              </a:solidFill>
              <a:prstDash val="solid"/>
              <a:miter lim="800000"/>
            </a:ln>
            <a:effectLst/>
          </p:spPr>
        </p:cxnSp>
        <p:sp>
          <p:nvSpPr>
            <p:cNvPr id="46" name="矩形 45"/>
            <p:cNvSpPr/>
            <p:nvPr/>
          </p:nvSpPr>
          <p:spPr>
            <a:xfrm>
              <a:off x="3528686" y="2139073"/>
              <a:ext cx="562858" cy="262967"/>
            </a:xfrm>
            <a:prstGeom prst="rect">
              <a:avLst/>
            </a:prstGeom>
            <a:solidFill>
              <a:srgbClr val="61B23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25" b="0" i="0" u="none" strike="noStrike" kern="0" cap="none" spc="0" normalizeH="0" baseline="0" noProof="0" dirty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UDM</a:t>
              </a:r>
              <a:endParaRPr kumimoji="0" lang="zh-CN" altLang="en-US" sz="825" b="0" i="0" u="none" strike="noStrike" kern="0" cap="none" spc="0" normalizeH="0" baseline="0" noProof="0" dirty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47" name="直接连接符 46"/>
            <p:cNvCxnSpPr>
              <a:stCxn id="34" idx="0"/>
              <a:endCxn id="46" idx="2"/>
            </p:cNvCxnSpPr>
            <p:nvPr/>
          </p:nvCxnSpPr>
          <p:spPr>
            <a:xfrm flipV="1">
              <a:off x="3016848" y="2402040"/>
              <a:ext cx="793267" cy="150654"/>
            </a:xfrm>
            <a:prstGeom prst="line">
              <a:avLst/>
            </a:prstGeom>
            <a:noFill/>
            <a:ln w="6350" cap="flat" cmpd="sng" algn="ctr">
              <a:solidFill>
                <a:srgbClr val="888888"/>
              </a:solidFill>
              <a:prstDash val="solid"/>
              <a:miter lim="800000"/>
            </a:ln>
            <a:effectLst/>
          </p:spPr>
        </p:cxnSp>
        <p:sp>
          <p:nvSpPr>
            <p:cNvPr id="55" name="矩形 54"/>
            <p:cNvSpPr/>
            <p:nvPr/>
          </p:nvSpPr>
          <p:spPr>
            <a:xfrm>
              <a:off x="1627366" y="1305382"/>
              <a:ext cx="562858" cy="262967"/>
            </a:xfrm>
            <a:prstGeom prst="rect">
              <a:avLst/>
            </a:prstGeom>
            <a:solidFill>
              <a:srgbClr val="F4A10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25" kern="0" dirty="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AF</a:t>
              </a:r>
              <a:endParaRPr lang="zh-CN" altLang="en-US" sz="825" kern="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1627366" y="1740414"/>
              <a:ext cx="562858" cy="262967"/>
            </a:xfrm>
            <a:prstGeom prst="rect">
              <a:avLst/>
            </a:prstGeom>
            <a:solidFill>
              <a:srgbClr val="F4A10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25" kern="0" dirty="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V-NEF</a:t>
              </a:r>
              <a:endParaRPr lang="zh-CN" altLang="en-US" sz="825" kern="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58" name="直接连接符 57"/>
            <p:cNvCxnSpPr>
              <a:stCxn id="55" idx="2"/>
              <a:endCxn id="56" idx="0"/>
            </p:cNvCxnSpPr>
            <p:nvPr/>
          </p:nvCxnSpPr>
          <p:spPr bwMode="auto">
            <a:xfrm>
              <a:off x="1908795" y="1568349"/>
              <a:ext cx="0" cy="172065"/>
            </a:xfrm>
            <a:prstGeom prst="line">
              <a:avLst/>
            </a:prstGeom>
            <a:noFill/>
            <a:ln w="6350" cap="flat" cmpd="sng" algn="ctr">
              <a:solidFill>
                <a:srgbClr val="888888"/>
              </a:solidFill>
              <a:prstDash val="solid"/>
              <a:miter lim="800000"/>
            </a:ln>
            <a:effectLst/>
          </p:spPr>
        </p:cxnSp>
        <p:cxnSp>
          <p:nvCxnSpPr>
            <p:cNvPr id="60" name="直接连接符 59"/>
            <p:cNvCxnSpPr/>
            <p:nvPr/>
          </p:nvCxnSpPr>
          <p:spPr bwMode="auto">
            <a:xfrm>
              <a:off x="2462821" y="1291749"/>
              <a:ext cx="0" cy="2306447"/>
            </a:xfrm>
            <a:prstGeom prst="line">
              <a:avLst/>
            </a:prstGeom>
            <a:noFill/>
            <a:ln w="6350" cap="flat" cmpd="sng" algn="ctr">
              <a:solidFill>
                <a:srgbClr val="888888"/>
              </a:solidFill>
              <a:prstDash val="dash"/>
              <a:miter lim="800000"/>
            </a:ln>
            <a:effectLst/>
          </p:spPr>
        </p:cxnSp>
        <p:sp>
          <p:nvSpPr>
            <p:cNvPr id="69" name="矩形 68"/>
            <p:cNvSpPr/>
            <p:nvPr/>
          </p:nvSpPr>
          <p:spPr>
            <a:xfrm>
              <a:off x="2728856" y="1746430"/>
              <a:ext cx="562858" cy="262967"/>
            </a:xfrm>
            <a:prstGeom prst="rect">
              <a:avLst/>
            </a:prstGeom>
            <a:solidFill>
              <a:srgbClr val="61B23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25" b="0" i="0" u="none" strike="noStrike" kern="0" cap="none" spc="0" normalizeH="0" baseline="0" noProof="0" dirty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H-NEF</a:t>
              </a:r>
              <a:endParaRPr kumimoji="0" lang="zh-CN" altLang="en-US" sz="825" b="0" i="0" u="none" strike="noStrike" kern="0" cap="none" spc="0" normalizeH="0" baseline="0" noProof="0" dirty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2" name="椭圆 81"/>
            <p:cNvSpPr/>
            <p:nvPr/>
          </p:nvSpPr>
          <p:spPr bwMode="auto">
            <a:xfrm>
              <a:off x="1581721" y="3868651"/>
              <a:ext cx="649291" cy="262968"/>
            </a:xfrm>
            <a:prstGeom prst="ellips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800" dirty="0">
                  <a:latin typeface="Arial" charset="0"/>
                </a:rPr>
                <a:t>L-DN</a:t>
              </a:r>
              <a:endParaRPr kumimoji="0" lang="zh-CN" alt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1622951" y="3477384"/>
              <a:ext cx="562858" cy="262967"/>
            </a:xfrm>
            <a:prstGeom prst="rect">
              <a:avLst/>
            </a:prstGeom>
            <a:solidFill>
              <a:srgbClr val="F4A10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25" kern="0" dirty="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L-PSA</a:t>
              </a:r>
              <a:endParaRPr lang="zh-CN" altLang="en-US" sz="825" kern="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93" name="直接连接符 92"/>
            <p:cNvCxnSpPr>
              <a:stCxn id="92" idx="2"/>
              <a:endCxn id="82" idx="0"/>
            </p:cNvCxnSpPr>
            <p:nvPr/>
          </p:nvCxnSpPr>
          <p:spPr>
            <a:xfrm>
              <a:off x="1904380" y="3740351"/>
              <a:ext cx="1987" cy="128300"/>
            </a:xfrm>
            <a:prstGeom prst="line">
              <a:avLst/>
            </a:prstGeom>
            <a:noFill/>
            <a:ln w="6350" cap="flat" cmpd="sng" algn="ctr">
              <a:solidFill>
                <a:srgbClr val="888888"/>
              </a:solidFill>
              <a:prstDash val="solid"/>
              <a:miter lim="800000"/>
            </a:ln>
            <a:effectLst/>
          </p:spPr>
        </p:cxnSp>
        <p:cxnSp>
          <p:nvCxnSpPr>
            <p:cNvPr id="97" name="直接连接符 96"/>
            <p:cNvCxnSpPr/>
            <p:nvPr/>
          </p:nvCxnSpPr>
          <p:spPr bwMode="auto">
            <a:xfrm>
              <a:off x="1800500" y="1418381"/>
              <a:ext cx="0" cy="1265797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  <p:cxnSp>
          <p:nvCxnSpPr>
            <p:cNvPr id="101" name="直接箭头连接符 100"/>
            <p:cNvCxnSpPr/>
            <p:nvPr/>
          </p:nvCxnSpPr>
          <p:spPr bwMode="auto">
            <a:xfrm>
              <a:off x="2032000" y="1418381"/>
              <a:ext cx="0" cy="49975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3" name="直接连接符 102"/>
            <p:cNvCxnSpPr/>
            <p:nvPr/>
          </p:nvCxnSpPr>
          <p:spPr bwMode="auto">
            <a:xfrm>
              <a:off x="2032000" y="1918131"/>
              <a:ext cx="914400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5" name="直接箭头连接符 104"/>
            <p:cNvCxnSpPr/>
            <p:nvPr/>
          </p:nvCxnSpPr>
          <p:spPr bwMode="auto">
            <a:xfrm>
              <a:off x="2921000" y="1918131"/>
              <a:ext cx="0" cy="766047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7" name="直接箭头连接符 106"/>
            <p:cNvCxnSpPr/>
            <p:nvPr/>
          </p:nvCxnSpPr>
          <p:spPr bwMode="auto">
            <a:xfrm flipH="1">
              <a:off x="2015066" y="2658777"/>
              <a:ext cx="914400" cy="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63F026B5-A9F7-4924-B426-895D0CA9C40D}"/>
              </a:ext>
            </a:extLst>
          </p:cNvPr>
          <p:cNvSpPr txBox="1"/>
          <p:nvPr/>
        </p:nvSpPr>
        <p:spPr>
          <a:xfrm>
            <a:off x="1485383" y="5842229"/>
            <a:ext cx="6548588" cy="24622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This discussion paper intends to trigger discussion on common understanding on which Alt we should go forward.</a:t>
            </a:r>
          </a:p>
        </p:txBody>
      </p:sp>
      <p:sp>
        <p:nvSpPr>
          <p:cNvPr id="48" name="文本框 3">
            <a:extLst>
              <a:ext uri="{FF2B5EF4-FFF2-40B4-BE49-F238E27FC236}">
                <a16:creationId xmlns:a16="http://schemas.microsoft.com/office/drawing/2014/main" id="{56F448D6-CF7D-4CEC-BFBD-6B58EEF83826}"/>
              </a:ext>
            </a:extLst>
          </p:cNvPr>
          <p:cNvSpPr txBox="1"/>
          <p:nvPr/>
        </p:nvSpPr>
        <p:spPr>
          <a:xfrm>
            <a:off x="5812524" y="2784114"/>
            <a:ext cx="54352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Alt#1</a:t>
            </a:r>
            <a:endParaRPr lang="zh-CN" altLang="en-US" dirty="0"/>
          </a:p>
        </p:txBody>
      </p:sp>
      <p:sp>
        <p:nvSpPr>
          <p:cNvPr id="49" name="文本框 47">
            <a:extLst>
              <a:ext uri="{FF2B5EF4-FFF2-40B4-BE49-F238E27FC236}">
                <a16:creationId xmlns:a16="http://schemas.microsoft.com/office/drawing/2014/main" id="{BD25EFDF-3374-4290-A4BA-E3DFEA9FDCD7}"/>
              </a:ext>
            </a:extLst>
          </p:cNvPr>
          <p:cNvSpPr txBox="1"/>
          <p:nvPr/>
        </p:nvSpPr>
        <p:spPr>
          <a:xfrm>
            <a:off x="6827115" y="2783899"/>
            <a:ext cx="54352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Alt#2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256727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microsoft.com/office/2006/metadata/properties"/>
    <ds:schemaRef ds:uri="http://www.w3.org/XML/1998/namespace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purl.org/dc/terms/"/>
    <ds:schemaRef ds:uri="http://schemas.microsoft.com/office/infopath/2007/PartnerControls"/>
    <ds:schemaRef ds:uri="09cef1fd-e61b-4dbf-b745-21988b13f978"/>
    <ds:schemaRef ds:uri="dcc30912-d230-4cc2-b11f-bb5ca2a6b6f5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50508</TotalTime>
  <Words>569</Words>
  <Application>Microsoft Office PowerPoint</Application>
  <PresentationFormat>On-screen Show (4:3)</PresentationFormat>
  <Paragraphs>65</Paragraphs>
  <Slides>4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5" baseType="lpstr">
      <vt:lpstr>Arial </vt:lpstr>
      <vt:lpstr>맑은 고딕</vt:lpstr>
      <vt:lpstr>等线</vt:lpstr>
      <vt:lpstr>宋体</vt:lpstr>
      <vt:lpstr>微软雅黑</vt:lpstr>
      <vt:lpstr>Arial</vt:lpstr>
      <vt:lpstr>Calibri</vt:lpstr>
      <vt:lpstr>Times New Roman</vt:lpstr>
      <vt:lpstr>Office Theme</vt:lpstr>
      <vt:lpstr>Visio.Drawing.15</vt:lpstr>
      <vt:lpstr>Visio.Drawing.11</vt:lpstr>
      <vt:lpstr>AF deployed in VPLMN triggered EAS Re-discovery via interacting with VPLMN</vt:lpstr>
      <vt:lpstr>Background</vt:lpstr>
      <vt:lpstr>Existing AF influenced traffic routing procedure goes via PCF</vt:lpstr>
      <vt:lpstr>Potential solutions to resolve AF interacts with VPLMN for HR-SBO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Huawei_Hui_2</cp:lastModifiedBy>
  <cp:revision>2090</cp:revision>
  <dcterms:created xsi:type="dcterms:W3CDTF">2008-08-30T09:32:10Z</dcterms:created>
  <dcterms:modified xsi:type="dcterms:W3CDTF">2023-01-09T14:31:49Z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0x0101003A08C6E7E0CB5C40B3C0F55B9E8294C3</vt:lpwstr>
  </property>
  <property fmtid="{D5CDD505-2E9C-101B-9397-08002B2CF9AE}" pid="9" name="_2015_ms_pID_725343">
    <vt:lpwstr>(3)Ls/vg7prKFP+YS0kL6NDgudTEa+h3NVmcyt/scniqVz/rh+bLqU+M4hy7IE3GD3w/bHL2GhY
sDYTUVh4J0C/tnUYqyRX5e4xRczTI7YPU+uuwgMzxZ/wDgFoN+8qBnw/sXJjZ5QjoSQ2ieIw
FI8po/+R69sVIqwPGuAY5JZAeYg0jVvjoatEdn7X2k4Yj3dd1wODRwA9YqQmjvIOlXB396Nt
aa3xsH9oBSgVoQf2QX</vt:lpwstr>
  </property>
  <property fmtid="{D5CDD505-2E9C-101B-9397-08002B2CF9AE}" pid="10" name="_2015_ms_pID_7253431">
    <vt:lpwstr>wq02w49V/+qGLzZEQj48xpYRZgkzjlar6YRSVXcf4blBcB/lohzDE5
30MHU8Fea5hjgThVTvT/8/NxNdF9ezX0VzIldOnnlOXtPxzmhUccGmwGXp2YSGSFcEpaeOKK
UxMVRzi/5AjIoDRuxwcQR1sAiEmzLvrEBzue+e3PASOzcyoCYK3atPiGM051mNI/X/nmZjei
omglj6Q0SqgAxPRZo9xmXCB4RDbSnDJIXRhg</vt:lpwstr>
  </property>
  <property fmtid="{D5CDD505-2E9C-101B-9397-08002B2CF9AE}" pid="11" name="_2015_ms_pID_7253432">
    <vt:lpwstr>3A==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1673274684</vt:lpwstr>
  </property>
</Properties>
</file>